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5" r:id="rId3"/>
    <p:sldId id="264" r:id="rId4"/>
    <p:sldId id="269" r:id="rId5"/>
    <p:sldId id="272" r:id="rId6"/>
    <p:sldId id="279" r:id="rId7"/>
    <p:sldId id="286" r:id="rId8"/>
    <p:sldId id="282" r:id="rId9"/>
    <p:sldId id="287" r:id="rId10"/>
    <p:sldId id="283" r:id="rId11"/>
    <p:sldId id="267" r:id="rId12"/>
    <p:sldId id="278" r:id="rId13"/>
    <p:sldId id="271" r:id="rId14"/>
    <p:sldId id="270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 autoAdjust="0"/>
    <p:restoredTop sz="92814"/>
  </p:normalViewPr>
  <p:slideViewPr>
    <p:cSldViewPr snapToGrid="0" snapToObjects="1" showGuides="1">
      <p:cViewPr varScale="1">
        <p:scale>
          <a:sx n="78" d="100"/>
          <a:sy n="78" d="100"/>
        </p:scale>
        <p:origin x="19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7C5F3-D4AD-AD4C-A1E9-EFCD5A0CAF6B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E464-CD4C-9148-A6D9-3D50A971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Risk: having a narrowly defined hammer and looking for nails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3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Inconsistent</a:t>
            </a:r>
            <a:r>
              <a:rPr lang="en-US" altLang="zh-CN" baseline="0" dirty="0" smtClean="0"/>
              <a:t> state is a key source of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Slide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19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548"/>
            <a:ext cx="8229600" cy="326661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89857" y="2906713"/>
            <a:ext cx="8490857" cy="1500187"/>
          </a:xfrm>
        </p:spPr>
        <p:txBody>
          <a:bodyPr>
            <a:normAutofit fontScale="62500" lnSpcReduction="20000"/>
          </a:bodyPr>
          <a:lstStyle/>
          <a:p>
            <a:r>
              <a:rPr lang="en-US" sz="5800" b="1" dirty="0" smtClean="0">
                <a:solidFill>
                  <a:schemeClr val="tx1"/>
                </a:solidFill>
              </a:rPr>
              <a:t>Toward SDN for Tactical Edge Networks</a:t>
            </a:r>
            <a:br>
              <a:rPr lang="en-US" sz="58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/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Y. Richard Yang</a:t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Yale University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010"/>
            <a:ext cx="8229600" cy="399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Protocol oblivious </a:t>
            </a:r>
            <a:r>
              <a:rPr lang="en-US" dirty="0" err="1" smtClean="0"/>
              <a:t>datapath</a:t>
            </a:r>
            <a:r>
              <a:rPr lang="en-US" dirty="0" smtClean="0"/>
              <a:t> and high-level SDN programming can lead to substantial flexibility and efficiency in network control and coordination</a:t>
            </a:r>
          </a:p>
          <a:p>
            <a:r>
              <a:rPr lang="en-US" dirty="0" smtClean="0"/>
              <a:t>Key challenge in applying SDN to Tactical Edge is the </a:t>
            </a:r>
            <a:r>
              <a:rPr lang="en-US" dirty="0" smtClean="0"/>
              <a:t>demand vs capacity of the network-controller channel, where new programming abstractions need to </a:t>
            </a:r>
            <a:r>
              <a:rPr lang="en-US" smtClean="0"/>
              <a:t>be investigated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1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3" y="3644900"/>
            <a:ext cx="7772400" cy="1362075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Logically Centralized Control?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9008"/>
            <a:ext cx="3897783" cy="271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514" y="1889031"/>
            <a:ext cx="3118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Inconsistent state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7805" y="1889031"/>
            <a:ext cx="3118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Arrow’s Impossibility 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smtClean="0"/>
              <a:t>Path </a:t>
            </a:r>
            <a:r>
              <a:rPr lang="en-US" sz="3200" dirty="0"/>
              <a:t>Abstraction </a:t>
            </a:r>
            <a:r>
              <a:rPr lang="en-US" sz="3200" dirty="0" smtClean="0"/>
              <a:t>(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5" y="1783830"/>
            <a:ext cx="6671672" cy="301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679" y="4878488"/>
            <a:ext cx="5824134" cy="17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Data Store Abstraction (YANG)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8" y="1632857"/>
            <a:ext cx="7744064" cy="4731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618" y="6246047"/>
            <a:ext cx="7942627" cy="320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https://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wiki.opendaylight.org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/view/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OpenDaylight_Controller:Architectural_Framework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96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Network Forwarding as Caching Lookup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25413" y="1649186"/>
            <a:ext cx="8856662" cy="4969330"/>
          </a:xfrm>
        </p:spPr>
        <p:txBody>
          <a:bodyPr/>
          <a:lstStyle/>
          <a:p>
            <a:r>
              <a:rPr lang="en-US" dirty="0" smtClean="0">
                <a:cs typeface="Menlo Regular"/>
              </a:rPr>
              <a:t>Central control function consists of a sequence of instructions I</a:t>
            </a:r>
            <a:r>
              <a:rPr lang="en-US" baseline="-25000" dirty="0" smtClean="0">
                <a:cs typeface="Menlo Regular"/>
              </a:rPr>
              <a:t>1</a:t>
            </a:r>
            <a:r>
              <a:rPr lang="en-US" dirty="0" smtClean="0">
                <a:cs typeface="Menlo Regular"/>
              </a:rPr>
              <a:t>, I</a:t>
            </a:r>
            <a:r>
              <a:rPr lang="en-US" baseline="-25000" dirty="0" smtClean="0">
                <a:cs typeface="Menlo Regular"/>
              </a:rPr>
              <a:t>2</a:t>
            </a:r>
            <a:r>
              <a:rPr lang="en-US" dirty="0" smtClean="0">
                <a:cs typeface="Menlo Regular"/>
              </a:rPr>
              <a:t>, </a:t>
            </a:r>
            <a:r>
              <a:rPr lang="is-IS" dirty="0" smtClean="0">
                <a:cs typeface="Menlo Regular"/>
              </a:rPr>
              <a:t>…, I</a:t>
            </a:r>
            <a:r>
              <a:rPr lang="is-IS" baseline="-25000" dirty="0" smtClean="0">
                <a:cs typeface="Menlo Regular"/>
              </a:rPr>
              <a:t>n</a:t>
            </a:r>
            <a:endParaRPr lang="en-US" dirty="0">
              <a:cs typeface="Menlo Regular"/>
            </a:endParaRPr>
          </a:p>
          <a:p>
            <a:r>
              <a:rPr lang="en-US" dirty="0" smtClean="0">
                <a:cs typeface="Menlo Regular"/>
                <a:sym typeface="Menlo Regular" charset="0"/>
              </a:rPr>
              <a:t>Each </a:t>
            </a:r>
            <a:r>
              <a:rPr lang="en-US" dirty="0">
                <a:cs typeface="Menlo Regular"/>
                <a:sym typeface="Menlo Regular" charset="0"/>
              </a:rPr>
              <a:t>instruction </a:t>
            </a:r>
            <a:r>
              <a:rPr lang="en-US" dirty="0" smtClean="0">
                <a:cs typeface="Menlo Regular"/>
                <a:sym typeface="Menlo Regular" charset="0"/>
              </a:rPr>
              <a:t>I is </a:t>
            </a:r>
            <a:r>
              <a:rPr lang="en-US" dirty="0">
                <a:cs typeface="Menlo Regular"/>
                <a:sym typeface="Menlo Regular" charset="0"/>
              </a:rPr>
              <a:t>a mapping from input variable states to output variable </a:t>
            </a:r>
            <a:r>
              <a:rPr lang="en-US" dirty="0" smtClean="0">
                <a:cs typeface="Menlo Regular"/>
                <a:sym typeface="Menlo Regular" charset="0"/>
              </a:rPr>
              <a:t>states</a:t>
            </a:r>
            <a:endParaRPr lang="en-US" dirty="0">
              <a:cs typeface="Menlo Regular"/>
              <a:sym typeface="Menlo Regula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55157"/>
              </p:ext>
            </p:extLst>
          </p:nvPr>
        </p:nvGraphicFramePr>
        <p:xfrm>
          <a:off x="1123671" y="3873806"/>
          <a:ext cx="6795058" cy="13480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05989"/>
                <a:gridCol w="1505989"/>
                <a:gridCol w="1891540"/>
                <a:gridCol w="1891540"/>
              </a:tblGrid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(I)=I(1,1,1)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4064000" y="5627916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 bwMode="auto">
          <a:xfrm>
            <a:off x="3358444" y="5585583"/>
            <a:ext cx="839467" cy="176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endCxn id="8" idx="2"/>
          </p:cNvCxnSpPr>
          <p:nvPr/>
        </p:nvCxnSpPr>
        <p:spPr bwMode="auto">
          <a:xfrm>
            <a:off x="3386667" y="60653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8" idx="3"/>
          </p:cNvCxnSpPr>
          <p:nvPr/>
        </p:nvCxnSpPr>
        <p:spPr bwMode="auto">
          <a:xfrm flipV="1">
            <a:off x="3330222" y="6408405"/>
            <a:ext cx="867689" cy="249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992512" y="60907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498535" y="5275194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(I)</a:t>
            </a:r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23935" y="5766260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2535224" y="6327882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00352" y="5678771"/>
            <a:ext cx="1013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 smtClean="0"/>
              <a:t>OutVar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6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9" y="1684574"/>
            <a:ext cx="7853235" cy="49643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What is </a:t>
            </a:r>
            <a:r>
              <a:rPr lang="en-US" sz="3200" dirty="0" smtClean="0"/>
              <a:t>SDN?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69474" y="1653199"/>
            <a:ext cx="505355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eparation </a:t>
            </a:r>
            <a:r>
              <a:rPr lang="en-US" sz="2400" dirty="0"/>
              <a:t>of data and control </a:t>
            </a:r>
            <a:r>
              <a:rPr lang="en-US" sz="2400" dirty="0" smtClean="0"/>
              <a:t>paths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Logically </a:t>
            </a:r>
            <a:r>
              <a:rPr lang="en-US" sz="2400" dirty="0"/>
              <a:t>centralized control </a:t>
            </a:r>
            <a:r>
              <a:rPr lang="en-US" sz="2400" dirty="0" smtClean="0"/>
              <a:t>plan</a:t>
            </a:r>
          </a:p>
          <a:p>
            <a:pPr marL="342900" indent="-342900">
              <a:buFont typeface="Arial" charset="0"/>
              <a:buChar char="•"/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marL="342900" indent="-342900">
              <a:buAutoNum type="arabicParenBoth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57415"/>
            <a:ext cx="8229600" cy="735414"/>
          </a:xfrm>
        </p:spPr>
        <p:txBody>
          <a:bodyPr>
            <a:noAutofit/>
          </a:bodyPr>
          <a:lstStyle/>
          <a:p>
            <a:r>
              <a:rPr lang="en-US" sz="3200" dirty="0" smtClean="0"/>
              <a:t>A More General View of SDN: 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Programmable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76157" y="2768491"/>
            <a:ext cx="3788229" cy="3559628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/>
          <a:lstStyle/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Same deployed asset</a:t>
            </a:r>
          </a:p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Programmability to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provide more functions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utilize asset more efficiently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72" y="2707411"/>
            <a:ext cx="2445727" cy="1599364"/>
          </a:xfrm>
          <a:prstGeom prst="rect">
            <a:avLst/>
          </a:prstGeom>
        </p:spPr>
      </p:pic>
      <p:sp>
        <p:nvSpPr>
          <p:cNvPr id="2" name="Vertical Scroll 1"/>
          <p:cNvSpPr/>
          <p:nvPr/>
        </p:nvSpPr>
        <p:spPr>
          <a:xfrm>
            <a:off x="3522398" y="2894452"/>
            <a:ext cx="1343516" cy="1175656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827" y="5171907"/>
            <a:ext cx="2087559" cy="13651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Plus 9"/>
          <p:cNvSpPr/>
          <p:nvPr/>
        </p:nvSpPr>
        <p:spPr>
          <a:xfrm>
            <a:off x="2564625" y="3037951"/>
            <a:ext cx="847836" cy="84115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746227" y="4463027"/>
            <a:ext cx="484632" cy="604157"/>
          </a:xfrm>
          <a:prstGeom prst="downArrow">
            <a:avLst>
              <a:gd name="adj1" fmla="val 50000"/>
              <a:gd name="adj2" fmla="val 46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7" y="5380836"/>
            <a:ext cx="860177" cy="9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SDN Progress as Programmability Progress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44821" y="3370027"/>
            <a:ext cx="8307295" cy="17408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199" y="4304520"/>
            <a:ext cx="1374589" cy="660046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Network</a:t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State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8824" y="3884292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810" y="3500659"/>
            <a:ext cx="1401733" cy="64879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Service</a:t>
            </a:r>
            <a:r>
              <a:rPr lang="en-US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/</a:t>
            </a: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Policy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99528" y="3604919"/>
            <a:ext cx="2913529" cy="1359647"/>
          </a:xfrm>
          <a:prstGeom prst="rect">
            <a:avLst/>
          </a:prstGeom>
          <a:noFill/>
          <a:ln w="3175" cap="flat" cmpd="sng" algn="ctr">
            <a:solidFill>
              <a:srgbClr val="F79646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1342" y="3887280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0032" y="4534407"/>
            <a:ext cx="3588651" cy="1321530"/>
            <a:chOff x="2128153" y="4216547"/>
            <a:chExt cx="3588651" cy="1321530"/>
          </a:xfrm>
        </p:grpSpPr>
        <p:cxnSp>
          <p:nvCxnSpPr>
            <p:cNvPr id="12" name="Straight Arrow Connector 11"/>
            <p:cNvCxnSpPr>
              <a:stCxn id="17" idx="0"/>
            </p:cNvCxnSpPr>
            <p:nvPr/>
          </p:nvCxnSpPr>
          <p:spPr bwMode="auto">
            <a:xfrm flipH="1" flipV="1">
              <a:off x="2128153" y="4378668"/>
              <a:ext cx="1809516" cy="115940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3" name="Straight Arrow Connector 12"/>
            <p:cNvCxnSpPr>
              <a:stCxn id="18" idx="0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4157958" y="4692436"/>
            <a:ext cx="3596091" cy="1204504"/>
            <a:chOff x="4236079" y="4374576"/>
            <a:chExt cx="3596091" cy="1204504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H="1">
              <a:off x="4236079" y="4374576"/>
              <a:ext cx="2203573" cy="116350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5856945" y="4377564"/>
              <a:ext cx="1975225" cy="120151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702" y="5855937"/>
            <a:ext cx="1445692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837" y="5855937"/>
            <a:ext cx="1445692" cy="609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23405" y="3766493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b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Logic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063543" y="3615410"/>
            <a:ext cx="1759862" cy="555155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988816" y="4156128"/>
            <a:ext cx="614776" cy="14437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2077055" y="4170565"/>
            <a:ext cx="1746350" cy="363842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5" name="Rounded Rectangular Callout 24"/>
          <p:cNvSpPr/>
          <p:nvPr/>
        </p:nvSpPr>
        <p:spPr>
          <a:xfrm>
            <a:off x="6537834" y="1917671"/>
            <a:ext cx="1442783" cy="1016300"/>
          </a:xfrm>
          <a:prstGeom prst="wedgeRoundRectCallout">
            <a:avLst>
              <a:gd name="adj1" fmla="val -50790"/>
              <a:gd name="adj2" fmla="val 13817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OpenFlow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P4/POF</a:t>
            </a:r>
            <a:endParaRPr lang="en-US" sz="20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228601" y="5241471"/>
            <a:ext cx="2185254" cy="1228933"/>
          </a:xfrm>
          <a:prstGeom prst="wedgeRoundRectCallout">
            <a:avLst>
              <a:gd name="adj1" fmla="val 86318"/>
              <a:gd name="adj2" fmla="val -2819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Distributed Comp</a:t>
            </a:r>
            <a:br>
              <a:rPr lang="en-US" sz="2000" dirty="0" smtClean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Logically Centralized Comp</a:t>
            </a:r>
            <a:endParaRPr lang="en-US" sz="20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2841171" y="1896143"/>
            <a:ext cx="2937653" cy="1016300"/>
          </a:xfrm>
          <a:prstGeom prst="wedgeRoundRectCallout">
            <a:avLst>
              <a:gd name="adj1" fmla="val 842"/>
              <a:gd name="adj2" fmla="val 13657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Low-level Programming =&gt;</a:t>
            </a:r>
            <a:br>
              <a:rPr lang="en-US" sz="2000" dirty="0" smtClean="0"/>
            </a:br>
            <a:r>
              <a:rPr lang="en-US" sz="2000" dirty="0" smtClean="0"/>
              <a:t>High-level Programming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3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" y="1210453"/>
            <a:ext cx="8588829" cy="955255"/>
          </a:xfrm>
        </p:spPr>
        <p:txBody>
          <a:bodyPr>
            <a:noAutofit/>
          </a:bodyPr>
          <a:lstStyle/>
          <a:p>
            <a:r>
              <a:rPr lang="en-US" sz="3200" dirty="0" smtClean="0"/>
              <a:t>New Capabilities: High-level Network Programming Abstraction (Magellan)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51171" y="2637716"/>
            <a:ext cx="4050976" cy="2649104"/>
            <a:chOff x="5308600" y="4744155"/>
            <a:chExt cx="2720621" cy="14718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8600" y="4744155"/>
              <a:ext cx="2720621" cy="147181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7" name="Freeform 6"/>
            <p:cNvSpPr/>
            <p:nvPr/>
          </p:nvSpPr>
          <p:spPr>
            <a:xfrm>
              <a:off x="5686777" y="5039528"/>
              <a:ext cx="1707444" cy="959556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2215379"/>
            <a:ext cx="2006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0" dirty="0" smtClean="0"/>
              <a:t>onsider</a:t>
            </a:r>
            <a:br>
              <a:rPr lang="en-US" sz="2400" baseline="0" dirty="0" smtClean="0"/>
            </a:br>
            <a:r>
              <a:rPr lang="en-US" sz="2400" baseline="0" dirty="0" smtClean="0"/>
              <a:t>each </a:t>
            </a:r>
            <a:r>
              <a:rPr lang="en-US" sz="2400" baseline="0" dirty="0" err="1" smtClean="0"/>
              <a:t>pkt</a:t>
            </a: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>as a </a:t>
            </a:r>
            <a:r>
              <a:rPr lang="en-US" sz="2400" baseline="0" dirty="0" smtClean="0">
                <a:solidFill>
                  <a:srgbClr val="FF0000"/>
                </a:solidFill>
              </a:rPr>
              <a:t>request</a:t>
            </a:r>
            <a:endParaRPr lang="en-US" sz="2400" baseline="0" dirty="0"/>
          </a:p>
        </p:txBody>
      </p:sp>
      <p:sp>
        <p:nvSpPr>
          <p:cNvPr id="9" name="Rectangle 8"/>
          <p:cNvSpPr/>
          <p:nvPr/>
        </p:nvSpPr>
        <p:spPr>
          <a:xfrm>
            <a:off x="5202148" y="3624385"/>
            <a:ext cx="3941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as a </a:t>
            </a:r>
            <a:r>
              <a:rPr lang="en-US" sz="2000" baseline="0" dirty="0" smtClean="0">
                <a:solidFill>
                  <a:srgbClr val="FF0000"/>
                </a:solidFill>
              </a:rPr>
              <a:t>single virtual server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02148" y="4764104"/>
            <a:ext cx="3827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(logically) </a:t>
            </a:r>
            <a:r>
              <a:rPr lang="en-US" sz="2000" baseline="0" dirty="0" smtClean="0">
                <a:solidFill>
                  <a:srgbClr val="FF0000"/>
                </a:solidFill>
              </a:rPr>
              <a:t>invoked on each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pkt</a:t>
            </a:r>
            <a:r>
              <a:rPr lang="en-US" sz="2000" baseline="0" dirty="0" smtClean="0"/>
              <a:t>, returning how net handles that request</a:t>
            </a:r>
            <a:endParaRPr lang="en-US" sz="2000" baseline="0" dirty="0"/>
          </a:p>
        </p:txBody>
      </p:sp>
      <p:sp>
        <p:nvSpPr>
          <p:cNvPr id="11" name="Rectangle 10"/>
          <p:cNvSpPr/>
          <p:nvPr/>
        </p:nvSpPr>
        <p:spPr>
          <a:xfrm>
            <a:off x="5202148" y="4024420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expressed in </a:t>
            </a:r>
            <a:r>
              <a:rPr lang="en-US" sz="2000" baseline="0" dirty="0" smtClean="0">
                <a:solidFill>
                  <a:srgbClr val="FF0000"/>
                </a:solidFill>
              </a:rPr>
              <a:t>general purpose language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2148" y="5729235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Intention returned to realization is opaque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Example Magellan </a:t>
            </a: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489858" y="1904999"/>
            <a:ext cx="8392885" cy="4464831"/>
          </a:xfrm>
          <a:prstGeom prst="rect">
            <a:avLst/>
          </a:prstGeom>
          <a:noFill/>
          <a:ln w="12700" cap="flat">
            <a:solidFill>
              <a:srgbClr val="660066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void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p)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solidFill>
                  <a:srgbClr val="FFFFFF"/>
                </a:solidFill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!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solidFill>
                  <a:srgbClr val="786DC4"/>
                </a:solidFill>
                <a:latin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 )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= null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Src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)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Dst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      rate 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</a:t>
            </a:r>
            <a:r>
              <a:rPr lang="en-US" sz="1600" b="1" dirty="0" err="1" smtClean="0">
                <a:latin typeface="Menlo Regular" charset="0"/>
                <a:cs typeface="Menlo Regular" charset="0"/>
                <a:sym typeface="Menlo Regular" charset="0"/>
              </a:rPr>
              <a:t>bitRate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(); // protocol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customizatiz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.</a:t>
            </a:r>
            <a:b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</a:b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>
                <a:latin typeface="Menlo Bold" charset="0"/>
                <a:cs typeface="Menlo Bold" charset="0"/>
                <a:sym typeface="Menlo Bold" charset="0"/>
              </a:rPr>
              <a:t>topology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(),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rate,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p.rate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qr.rate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Topology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topo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r,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/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               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s,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d)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s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d) &lt; r )        // access control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r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(s, d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return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QoSRouting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(topo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, s, d, r);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14"/>
          <p:cNvSpPr>
            <a:spLocks noChangeArrowheads="1"/>
          </p:cNvSpPr>
          <p:nvPr/>
        </p:nvSpPr>
        <p:spPr bwMode="auto">
          <a:xfrm>
            <a:off x="135153" y="3745720"/>
            <a:ext cx="8921743" cy="12873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43500" y="5059775"/>
            <a:ext cx="1708333" cy="8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4896620" y="3866591"/>
            <a:ext cx="2546925" cy="10318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Magellan Program to Command and Control</a:t>
            </a:r>
          </a:p>
        </p:txBody>
      </p:sp>
      <p:sp>
        <p:nvSpPr>
          <p:cNvPr id="4" name="Rectangle 114"/>
          <p:cNvSpPr>
            <a:spLocks noChangeArrowheads="1"/>
          </p:cNvSpPr>
          <p:nvPr/>
        </p:nvSpPr>
        <p:spPr bwMode="auto">
          <a:xfrm>
            <a:off x="102946" y="2642049"/>
            <a:ext cx="8964854" cy="84517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2193061" y="2784536"/>
            <a:ext cx="754149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IR</a:t>
            </a:r>
          </a:p>
        </p:txBody>
      </p:sp>
      <p:sp>
        <p:nvSpPr>
          <p:cNvPr id="6" name="Oval 5"/>
          <p:cNvSpPr/>
          <p:nvPr/>
        </p:nvSpPr>
        <p:spPr>
          <a:xfrm>
            <a:off x="255478" y="2784536"/>
            <a:ext cx="1418903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Compile</a:t>
            </a:r>
          </a:p>
        </p:txBody>
      </p:sp>
      <p:sp>
        <p:nvSpPr>
          <p:cNvPr id="7" name="Oval 6"/>
          <p:cNvSpPr/>
          <p:nvPr/>
        </p:nvSpPr>
        <p:spPr>
          <a:xfrm>
            <a:off x="3502049" y="2784536"/>
            <a:ext cx="1528150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 err="1" smtClean="0"/>
              <a:t>Analyze&amp;Optimize</a:t>
            </a:r>
            <a:endParaRPr lang="en-US" sz="1800" baseline="0" dirty="0"/>
          </a:p>
        </p:txBody>
      </p: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1608403" y="3045891"/>
            <a:ext cx="584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47209" y="3045891"/>
            <a:ext cx="554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534" y="3025471"/>
            <a:ext cx="586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04722" y="2784536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Code Gen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01380" y="3043634"/>
            <a:ext cx="803342" cy="2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911272" y="4112024"/>
            <a:ext cx="1262714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Rules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59551" y="4126491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smtClean="0"/>
              <a:t>Update</a:t>
            </a:r>
            <a:endParaRPr lang="en-US" sz="1800" baseline="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 flipV="1">
            <a:off x="2154700" y="4386079"/>
            <a:ext cx="604851" cy="1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14"/>
          <p:cNvSpPr>
            <a:spLocks noChangeArrowheads="1"/>
          </p:cNvSpPr>
          <p:nvPr/>
        </p:nvSpPr>
        <p:spPr bwMode="auto">
          <a:xfrm>
            <a:off x="5588888" y="2784538"/>
            <a:ext cx="1262945" cy="612192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Datapath</a:t>
            </a: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/>
            </a:r>
            <a:b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Design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135154" y="1758430"/>
            <a:ext cx="1913881" cy="67080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“Oracle</a:t>
            </a:r>
            <a:r>
              <a:rPr lang="en-US" altLang="zh-CN" sz="2000" kern="0" baseline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Program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3970901" y="1811256"/>
            <a:ext cx="586561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dirty="0"/>
              <a:t>DB</a:t>
            </a:r>
          </a:p>
        </p:txBody>
      </p:sp>
      <p:cxnSp>
        <p:nvCxnSpPr>
          <p:cNvPr id="21" name="Straight Arrow Connector 20"/>
          <p:cNvCxnSpPr>
            <a:stCxn id="19" idx="3"/>
            <a:endCxn id="7" idx="0"/>
          </p:cNvCxnSpPr>
          <p:nvPr/>
        </p:nvCxnSpPr>
        <p:spPr>
          <a:xfrm>
            <a:off x="4264182" y="2408637"/>
            <a:ext cx="1942" cy="37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77244" y="5072982"/>
            <a:ext cx="959627" cy="86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5042522" y="4411186"/>
            <a:ext cx="2218749" cy="33784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onDemand</a:t>
            </a:r>
            <a:r>
              <a:rPr lang="en-US" altLang="zh-CN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Handler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32446" y="3307245"/>
            <a:ext cx="684530" cy="60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114"/>
          <p:cNvSpPr>
            <a:spLocks noChangeArrowheads="1"/>
          </p:cNvSpPr>
          <p:nvPr/>
        </p:nvSpPr>
        <p:spPr bwMode="auto">
          <a:xfrm>
            <a:off x="5042522" y="3976351"/>
            <a:ext cx="2218749" cy="338873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Batch Explorer</a:t>
            </a:r>
            <a:endParaRPr lang="en-US" altLang="zh-CN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37" idx="1"/>
            <a:endCxn id="14" idx="6"/>
          </p:cNvCxnSpPr>
          <p:nvPr/>
        </p:nvCxnSpPr>
        <p:spPr>
          <a:xfrm flipH="1">
            <a:off x="4184055" y="4382505"/>
            <a:ext cx="712565" cy="5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35674" y="3227591"/>
            <a:ext cx="81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Offline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43974" y="4741015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Online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40" y="5498024"/>
            <a:ext cx="3403535" cy="1128072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endCxn id="6" idx="0"/>
          </p:cNvCxnSpPr>
          <p:nvPr/>
        </p:nvCxnSpPr>
        <p:spPr>
          <a:xfrm>
            <a:off x="964929" y="2468491"/>
            <a:ext cx="1" cy="316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31228" y="5738894"/>
            <a:ext cx="2217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Network and </a:t>
            </a:r>
            <a:r>
              <a:rPr lang="en-US" dirty="0" err="1" smtClean="0"/>
              <a:t>Endhost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4" name="Can 33"/>
          <p:cNvSpPr/>
          <p:nvPr/>
        </p:nvSpPr>
        <p:spPr>
          <a:xfrm>
            <a:off x="7871713" y="4072763"/>
            <a:ext cx="714730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smtClean="0"/>
              <a:t>Net</a:t>
            </a:r>
            <a:br>
              <a:rPr lang="en-US" sz="1600" baseline="0" smtClean="0"/>
            </a:br>
            <a:r>
              <a:rPr lang="en-US" sz="1600" baseline="0" smtClean="0"/>
              <a:t>State</a:t>
            </a:r>
            <a:endParaRPr lang="en-US" sz="1600" baseline="0" dirty="0"/>
          </a:p>
        </p:txBody>
      </p:sp>
      <p:cxnSp>
        <p:nvCxnSpPr>
          <p:cNvPr id="36" name="Straight Arrow Connector 35"/>
          <p:cNvCxnSpPr>
            <a:stCxn id="34" idx="2"/>
            <a:endCxn id="37" idx="3"/>
          </p:cNvCxnSpPr>
          <p:nvPr/>
        </p:nvCxnSpPr>
        <p:spPr>
          <a:xfrm flipH="1">
            <a:off x="7443545" y="4371454"/>
            <a:ext cx="428168" cy="11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14"/>
          <p:cNvSpPr>
            <a:spLocks noChangeArrowheads="1"/>
          </p:cNvSpPr>
          <p:nvPr/>
        </p:nvSpPr>
        <p:spPr bwMode="auto">
          <a:xfrm>
            <a:off x="135153" y="3745720"/>
            <a:ext cx="8921743" cy="12873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43500" y="5059775"/>
            <a:ext cx="1708333" cy="8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4896620" y="3866591"/>
            <a:ext cx="2546925" cy="10318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Challenges: What May a Tactical Network Break?</a:t>
            </a:r>
            <a:endParaRPr lang="en-US" sz="3200" dirty="0"/>
          </a:p>
        </p:txBody>
      </p:sp>
      <p:sp>
        <p:nvSpPr>
          <p:cNvPr id="4" name="Rectangle 114"/>
          <p:cNvSpPr>
            <a:spLocks noChangeArrowheads="1"/>
          </p:cNvSpPr>
          <p:nvPr/>
        </p:nvSpPr>
        <p:spPr bwMode="auto">
          <a:xfrm>
            <a:off x="102946" y="2642049"/>
            <a:ext cx="8964854" cy="84517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2193061" y="2784536"/>
            <a:ext cx="754149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IR</a:t>
            </a:r>
          </a:p>
        </p:txBody>
      </p:sp>
      <p:sp>
        <p:nvSpPr>
          <p:cNvPr id="6" name="Oval 5"/>
          <p:cNvSpPr/>
          <p:nvPr/>
        </p:nvSpPr>
        <p:spPr>
          <a:xfrm>
            <a:off x="255478" y="2784536"/>
            <a:ext cx="1418903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Compile</a:t>
            </a:r>
          </a:p>
        </p:txBody>
      </p:sp>
      <p:sp>
        <p:nvSpPr>
          <p:cNvPr id="7" name="Oval 6"/>
          <p:cNvSpPr/>
          <p:nvPr/>
        </p:nvSpPr>
        <p:spPr>
          <a:xfrm>
            <a:off x="3502049" y="2784536"/>
            <a:ext cx="1528150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 err="1" smtClean="0"/>
              <a:t>Analyze&amp;Optimize</a:t>
            </a:r>
            <a:endParaRPr lang="en-US" sz="1800" baseline="0" dirty="0"/>
          </a:p>
        </p:txBody>
      </p: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1608403" y="3045891"/>
            <a:ext cx="584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47209" y="3045891"/>
            <a:ext cx="554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534" y="3025471"/>
            <a:ext cx="586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04722" y="2784536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Code Gen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01380" y="3043634"/>
            <a:ext cx="803342" cy="2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911272" y="4112024"/>
            <a:ext cx="1262714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Rules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59551" y="4126491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smtClean="0"/>
              <a:t>Update</a:t>
            </a:r>
            <a:endParaRPr lang="en-US" sz="1800" baseline="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 flipV="1">
            <a:off x="2154700" y="4386079"/>
            <a:ext cx="604851" cy="1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14"/>
          <p:cNvSpPr>
            <a:spLocks noChangeArrowheads="1"/>
          </p:cNvSpPr>
          <p:nvPr/>
        </p:nvSpPr>
        <p:spPr bwMode="auto">
          <a:xfrm>
            <a:off x="5588888" y="2784538"/>
            <a:ext cx="1262945" cy="612192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Datapath</a:t>
            </a: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/>
            </a:r>
            <a:b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Design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135154" y="1758430"/>
            <a:ext cx="1913881" cy="67080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“Oracle</a:t>
            </a:r>
            <a:r>
              <a:rPr lang="en-US" altLang="zh-CN" sz="2000" kern="0" baseline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Program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3970901" y="1811256"/>
            <a:ext cx="586561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dirty="0"/>
              <a:t>DB</a:t>
            </a:r>
          </a:p>
        </p:txBody>
      </p:sp>
      <p:cxnSp>
        <p:nvCxnSpPr>
          <p:cNvPr id="21" name="Straight Arrow Connector 20"/>
          <p:cNvCxnSpPr>
            <a:stCxn id="19" idx="3"/>
            <a:endCxn id="7" idx="0"/>
          </p:cNvCxnSpPr>
          <p:nvPr/>
        </p:nvCxnSpPr>
        <p:spPr>
          <a:xfrm>
            <a:off x="4264182" y="2408637"/>
            <a:ext cx="1942" cy="37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77244" y="5072982"/>
            <a:ext cx="959627" cy="86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5042522" y="4411186"/>
            <a:ext cx="2218749" cy="33784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onDemand</a:t>
            </a:r>
            <a:r>
              <a:rPr lang="en-US" altLang="zh-CN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Handler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32446" y="3307245"/>
            <a:ext cx="684530" cy="60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114"/>
          <p:cNvSpPr>
            <a:spLocks noChangeArrowheads="1"/>
          </p:cNvSpPr>
          <p:nvPr/>
        </p:nvSpPr>
        <p:spPr bwMode="auto">
          <a:xfrm>
            <a:off x="5042522" y="3976351"/>
            <a:ext cx="2218749" cy="338873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Batch Explorer</a:t>
            </a:r>
            <a:endParaRPr lang="en-US" altLang="zh-CN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37" idx="1"/>
            <a:endCxn id="14" idx="6"/>
          </p:cNvCxnSpPr>
          <p:nvPr/>
        </p:nvCxnSpPr>
        <p:spPr>
          <a:xfrm flipH="1">
            <a:off x="4184055" y="4382505"/>
            <a:ext cx="712565" cy="5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35674" y="3227591"/>
            <a:ext cx="81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Offline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43974" y="4741015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Online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40" y="5498024"/>
            <a:ext cx="3403535" cy="1128072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endCxn id="6" idx="0"/>
          </p:cNvCxnSpPr>
          <p:nvPr/>
        </p:nvCxnSpPr>
        <p:spPr>
          <a:xfrm>
            <a:off x="964929" y="2468491"/>
            <a:ext cx="1" cy="316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ular Callout 31"/>
          <p:cNvSpPr/>
          <p:nvPr/>
        </p:nvSpPr>
        <p:spPr>
          <a:xfrm>
            <a:off x="6513873" y="5422746"/>
            <a:ext cx="1958270" cy="1016300"/>
          </a:xfrm>
          <a:prstGeom prst="wedgeRoundRectCallout">
            <a:avLst>
              <a:gd name="adj1" fmla="val -74424"/>
              <a:gd name="adj2" fmla="val -5051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If Demand &gt; Capacity =&gt; </a:t>
            </a:r>
            <a:r>
              <a:rPr lang="en-US" sz="2000" dirty="0" err="1" smtClean="0"/>
              <a:t>InControllability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2731228" y="5738894"/>
            <a:ext cx="2217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Network and </a:t>
            </a:r>
            <a:r>
              <a:rPr lang="en-US" dirty="0" err="1" smtClean="0"/>
              <a:t>Endhost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4" name="Can 33"/>
          <p:cNvSpPr/>
          <p:nvPr/>
        </p:nvSpPr>
        <p:spPr>
          <a:xfrm>
            <a:off x="7871713" y="4072763"/>
            <a:ext cx="714730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smtClean="0"/>
              <a:t>Net</a:t>
            </a:r>
            <a:br>
              <a:rPr lang="en-US" sz="1600" baseline="0" smtClean="0"/>
            </a:br>
            <a:r>
              <a:rPr lang="en-US" sz="1600" baseline="0" smtClean="0"/>
              <a:t>State</a:t>
            </a:r>
            <a:endParaRPr lang="en-US" sz="1600" baseline="0" dirty="0"/>
          </a:p>
        </p:txBody>
      </p:sp>
      <p:cxnSp>
        <p:nvCxnSpPr>
          <p:cNvPr id="36" name="Straight Arrow Connector 35"/>
          <p:cNvCxnSpPr>
            <a:stCxn id="34" idx="2"/>
            <a:endCxn id="37" idx="3"/>
          </p:cNvCxnSpPr>
          <p:nvPr/>
        </p:nvCxnSpPr>
        <p:spPr>
          <a:xfrm flipH="1">
            <a:off x="7443545" y="4371454"/>
            <a:ext cx="428168" cy="11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010"/>
            <a:ext cx="8229600" cy="3998452"/>
          </a:xfrm>
        </p:spPr>
        <p:txBody>
          <a:bodyPr>
            <a:normAutofit/>
          </a:bodyPr>
          <a:lstStyle/>
          <a:p>
            <a:r>
              <a:rPr lang="en-US" dirty="0" smtClean="0"/>
              <a:t>Demand and capacity analysis and design for the network &lt;-&gt; controller channel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DC SDN to Tactical Edge SDN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1765300" y="3441700"/>
            <a:ext cx="1206500" cy="18669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70469" y="5462865"/>
            <a:ext cx="2277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Increase capacity: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Controlled mobility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 rot="10800000">
            <a:off x="5105400" y="3530600"/>
            <a:ext cx="1206500" cy="18669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60964" y="5397501"/>
            <a:ext cx="40882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Decrease demand: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Degenerate to disconnected operation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Approximate/coarse-grained </a:t>
            </a:r>
            <a:r>
              <a:rPr lang="en-US" dirty="0" err="1" smtClean="0"/>
              <a:t>comput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00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435</Words>
  <Application>Microsoft Macintosh PowerPoint</Application>
  <PresentationFormat>On-screen Show (4:3)</PresentationFormat>
  <Paragraphs>122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DengXian</vt:lpstr>
      <vt:lpstr>Mangal</vt:lpstr>
      <vt:lpstr>Menlo Bold</vt:lpstr>
      <vt:lpstr>Menlo Regular</vt:lpstr>
      <vt:lpstr>ＭＳ Ｐゴシック</vt:lpstr>
      <vt:lpstr>微软雅黑</vt:lpstr>
      <vt:lpstr>Arial</vt:lpstr>
      <vt:lpstr>Office Theme</vt:lpstr>
      <vt:lpstr>PowerPoint Presentation</vt:lpstr>
      <vt:lpstr>What is SDN?</vt:lpstr>
      <vt:lpstr>A More General View of SDN:  Programmable Networks</vt:lpstr>
      <vt:lpstr>SDN Progress as Programmability Progress</vt:lpstr>
      <vt:lpstr>New Capabilities: High-level Network Programming Abstraction (Magellan)</vt:lpstr>
      <vt:lpstr>Example Magellan Program</vt:lpstr>
      <vt:lpstr>Magellan Program to Command and Control</vt:lpstr>
      <vt:lpstr>Challenges: What May a Tactical Network Break?</vt:lpstr>
      <vt:lpstr>From DC SDN to Tactical Edge SDN</vt:lpstr>
      <vt:lpstr>Summary</vt:lpstr>
      <vt:lpstr>Backup Slides</vt:lpstr>
      <vt:lpstr>Why Logically Centralized Control?</vt:lpstr>
      <vt:lpstr>Data Path Abstraction (OpenFlow)</vt:lpstr>
      <vt:lpstr>Data Store Abstraction (YANG)</vt:lpstr>
      <vt:lpstr>Network Forwarding as Caching Lookup</vt:lpstr>
    </vt:vector>
  </TitlesOfParts>
  <Company>Alliant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</dc:creator>
  <cp:lastModifiedBy>Richard Yang</cp:lastModifiedBy>
  <cp:revision>68</cp:revision>
  <dcterms:created xsi:type="dcterms:W3CDTF">2016-07-18T19:26:23Z</dcterms:created>
  <dcterms:modified xsi:type="dcterms:W3CDTF">2016-10-31T02:51:09Z</dcterms:modified>
</cp:coreProperties>
</file>